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9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3"/>
  </p:notesMasterIdLst>
  <p:handoutMasterIdLst>
    <p:handoutMasterId r:id="rId34"/>
  </p:handoutMasterIdLst>
  <p:sldIdLst>
    <p:sldId id="258" r:id="rId2"/>
    <p:sldId id="259" r:id="rId3"/>
    <p:sldId id="260" r:id="rId4"/>
    <p:sldId id="262" r:id="rId5"/>
    <p:sldId id="266" r:id="rId6"/>
    <p:sldId id="267" r:id="rId7"/>
    <p:sldId id="268" r:id="rId8"/>
    <p:sldId id="269" r:id="rId9"/>
    <p:sldId id="272" r:id="rId10"/>
    <p:sldId id="263" r:id="rId11"/>
    <p:sldId id="292" r:id="rId12"/>
    <p:sldId id="264" r:id="rId13"/>
    <p:sldId id="261" r:id="rId14"/>
    <p:sldId id="294" r:id="rId15"/>
    <p:sldId id="275" r:id="rId16"/>
    <p:sldId id="276" r:id="rId17"/>
    <p:sldId id="277" r:id="rId18"/>
    <p:sldId id="278" r:id="rId19"/>
    <p:sldId id="279" r:id="rId20"/>
    <p:sldId id="286" r:id="rId21"/>
    <p:sldId id="273" r:id="rId22"/>
    <p:sldId id="288" r:id="rId23"/>
    <p:sldId id="290" r:id="rId24"/>
    <p:sldId id="283" r:id="rId25"/>
    <p:sldId id="284" r:id="rId26"/>
    <p:sldId id="281" r:id="rId27"/>
    <p:sldId id="296" r:id="rId28"/>
    <p:sldId id="298" r:id="rId29"/>
    <p:sldId id="300" r:id="rId30"/>
    <p:sldId id="302" r:id="rId31"/>
    <p:sldId id="280" r:id="rId32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kis Stamatelatos" initials="MS" lastIdx="1" clrIdx="0">
    <p:extLst>
      <p:ext uri="{19B8F6BF-5375-455C-9EA6-DF929625EA0E}">
        <p15:presenceInfo xmlns:p15="http://schemas.microsoft.com/office/powerpoint/2012/main" userId="S::makis.stamatelatos@enaconsulting.gr::ff3a3d9f-e54c-4790-b4b0-2eaed75d13d8" providerId="AD"/>
      </p:ext>
    </p:extLst>
  </p:cmAuthor>
  <p:cmAuthor id="2" name="Windows" initials="W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EA00"/>
    <a:srgbClr val="669900"/>
    <a:srgbClr val="99CC00"/>
    <a:srgbClr val="009900"/>
    <a:srgbClr val="EEB5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2" autoAdjust="0"/>
    <p:restoredTop sz="99516" autoAdjust="0"/>
  </p:normalViewPr>
  <p:slideViewPr>
    <p:cSldViewPr snapToGrid="0">
      <p:cViewPr varScale="1">
        <p:scale>
          <a:sx n="38" d="100"/>
          <a:sy n="38" d="100"/>
        </p:scale>
        <p:origin x="245" y="43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469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-2040" y="-7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A6251-6A0B-4ADD-8F04-72A844475740}" type="datetimeFigureOut">
              <a:rPr lang="el-GR" smtClean="0"/>
              <a:pPr/>
              <a:t>12/11/2024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8A7AD-7F51-47BC-A496-23ABBCE3B47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B2AEF2-90E7-4127-BDED-DD4005F7D727}" type="datetimeFigureOut">
              <a:rPr lang="el-GR" smtClean="0"/>
              <a:pPr/>
              <a:t>12/11/2024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FFB7A-B349-45CD-A2DE-4307DEC46B15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52" y="-11855"/>
            <a:ext cx="12837725" cy="9624909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2834" y="3366348"/>
            <a:ext cx="8157407" cy="2304823"/>
          </a:xfrm>
        </p:spPr>
        <p:txBody>
          <a:bodyPr anchor="b">
            <a:noAutofit/>
          </a:bodyPr>
          <a:lstStyle>
            <a:lvl1pPr algn="r">
              <a:defRPr sz="567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2834" y="5671169"/>
            <a:ext cx="8157407" cy="153565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02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7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3781215"/>
            <a:ext cx="8886801" cy="2557214"/>
          </a:xfrm>
        </p:spPr>
        <p:txBody>
          <a:bodyPr anchor="b"/>
          <a:lstStyle>
            <a:lvl1pPr algn="l">
              <a:defRPr sz="4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1204560"/>
          </a:xfrm>
        </p:spPr>
        <p:txBody>
          <a:bodyPr anchor="t"/>
          <a:lstStyle>
            <a:lvl1pPr marL="0" indent="0" algn="l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29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853440"/>
            <a:ext cx="8886800" cy="1849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3441" y="3024824"/>
            <a:ext cx="4323352" cy="5433081"/>
          </a:xfrm>
        </p:spPr>
        <p:txBody>
          <a:bodyPr>
            <a:normAutofit/>
          </a:bodyPr>
          <a:lstStyle>
            <a:lvl1pPr>
              <a:defRPr sz="1890"/>
            </a:lvl1pPr>
            <a:lvl2pPr>
              <a:defRPr sz="1680"/>
            </a:lvl2pPr>
            <a:lvl3pPr>
              <a:defRPr sz="147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6885" y="3024826"/>
            <a:ext cx="4323355" cy="5433083"/>
          </a:xfrm>
        </p:spPr>
        <p:txBody>
          <a:bodyPr>
            <a:normAutofit/>
          </a:bodyPr>
          <a:lstStyle>
            <a:lvl1pPr>
              <a:defRPr sz="1890"/>
            </a:lvl1pPr>
            <a:lvl2pPr>
              <a:defRPr sz="1680"/>
            </a:lvl2pPr>
            <a:lvl3pPr>
              <a:defRPr sz="147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74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9" cy="184912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9" y="3025377"/>
            <a:ext cx="4326941" cy="806767"/>
          </a:xfrm>
        </p:spPr>
        <p:txBody>
          <a:bodyPr anchor="b">
            <a:noAutofit/>
          </a:bodyPr>
          <a:lstStyle>
            <a:lvl1pPr marL="0" indent="0">
              <a:buNone/>
              <a:defRPr sz="252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3439" y="3832146"/>
            <a:ext cx="4326941" cy="4625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296" y="3025377"/>
            <a:ext cx="4326941" cy="806767"/>
          </a:xfrm>
        </p:spPr>
        <p:txBody>
          <a:bodyPr anchor="b">
            <a:noAutofit/>
          </a:bodyPr>
          <a:lstStyle>
            <a:lvl1pPr marL="0" indent="0">
              <a:buNone/>
              <a:defRPr sz="252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296" y="3832146"/>
            <a:ext cx="4326941" cy="4625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05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800" cy="18491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59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82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2098045"/>
            <a:ext cx="3906255" cy="1789853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9786" y="720896"/>
            <a:ext cx="4740452" cy="773701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9" y="3887898"/>
            <a:ext cx="3906255" cy="3618229"/>
          </a:xfrm>
        </p:spPr>
        <p:txBody>
          <a:bodyPr>
            <a:normAutofit/>
          </a:bodyPr>
          <a:lstStyle>
            <a:lvl1pPr marL="0" indent="0">
              <a:buNone/>
              <a:defRPr sz="147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33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6720841"/>
            <a:ext cx="8886800" cy="793433"/>
          </a:xfrm>
        </p:spPr>
        <p:txBody>
          <a:bodyPr anchor="b">
            <a:normAutofit/>
          </a:bodyPr>
          <a:lstStyle>
            <a:lvl1pPr algn="l">
              <a:defRPr sz="25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3439" y="853440"/>
            <a:ext cx="8886800" cy="5384006"/>
          </a:xfrm>
        </p:spPr>
        <p:txBody>
          <a:bodyPr anchor="t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680"/>
            </a:lvl2pPr>
            <a:lvl3pPr marL="960120" indent="0">
              <a:buNone/>
              <a:defRPr sz="1680"/>
            </a:lvl3pPr>
            <a:lvl4pPr marL="1440180" indent="0">
              <a:buNone/>
              <a:defRPr sz="1680"/>
            </a:lvl4pPr>
            <a:lvl5pPr marL="1920240" indent="0">
              <a:buNone/>
              <a:defRPr sz="1680"/>
            </a:lvl5pPr>
            <a:lvl6pPr marL="2400300" indent="0">
              <a:buNone/>
              <a:defRPr sz="1680"/>
            </a:lvl6pPr>
            <a:lvl7pPr marL="2880360" indent="0">
              <a:buNone/>
              <a:defRPr sz="1680"/>
            </a:lvl7pPr>
            <a:lvl8pPr marL="3360420" indent="0">
              <a:buNone/>
              <a:defRPr sz="1680"/>
            </a:lvl8pPr>
            <a:lvl9pPr marL="3840480" indent="0">
              <a:buNone/>
              <a:defRPr sz="168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9" y="7514273"/>
            <a:ext cx="8886800" cy="943634"/>
          </a:xfrm>
        </p:spPr>
        <p:txBody>
          <a:bodyPr>
            <a:normAutofit/>
          </a:bodyPr>
          <a:lstStyle>
            <a:lvl1pPr marL="0" indent="0">
              <a:buNone/>
              <a:defRPr sz="126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15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853441"/>
            <a:ext cx="8886800" cy="4765040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40" y="6258560"/>
            <a:ext cx="8886800" cy="2199347"/>
          </a:xfrm>
        </p:spPr>
        <p:txBody>
          <a:bodyPr anchor="ctr">
            <a:normAutofit/>
          </a:bodyPr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87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853441"/>
            <a:ext cx="8501055" cy="4231640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41504" y="5085080"/>
            <a:ext cx="7587725" cy="5334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258560"/>
            <a:ext cx="8886801" cy="2199347"/>
          </a:xfrm>
        </p:spPr>
        <p:txBody>
          <a:bodyPr anchor="ctr">
            <a:normAutofit/>
          </a:bodyPr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5797" y="1106529"/>
            <a:ext cx="640247" cy="818687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4041178"/>
            <a:ext cx="640247" cy="818687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4877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2704783"/>
            <a:ext cx="8886801" cy="3633644"/>
          </a:xfrm>
        </p:spPr>
        <p:txBody>
          <a:bodyPr anchor="b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28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853441"/>
            <a:ext cx="8501055" cy="4231640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5618479"/>
            <a:ext cx="8886803" cy="7199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18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75797" y="1106529"/>
            <a:ext cx="640247" cy="818687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4041178"/>
            <a:ext cx="640247" cy="818687"/>
          </a:xfrm>
          <a:prstGeom prst="rect">
            <a:avLst/>
          </a:prstGeom>
        </p:spPr>
        <p:txBody>
          <a:bodyPr vert="horz" lIns="96012" tIns="48006" rIns="96012" bIns="48006" rtlCol="0" anchor="ctr">
            <a:noAutofit/>
          </a:bodyPr>
          <a:lstStyle/>
          <a:p>
            <a:pPr lvl="0"/>
            <a:r>
              <a:rPr lang="en-US" sz="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09258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88" y="853441"/>
            <a:ext cx="8878051" cy="4231640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5618479"/>
            <a:ext cx="8886803" cy="7199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0">
                <a:solidFill>
                  <a:schemeClr val="accent1"/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18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73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446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68237" y="853441"/>
            <a:ext cx="1370337" cy="7352032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3439" y="853441"/>
            <a:ext cx="7273036" cy="735203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853" y="-11855"/>
            <a:ext cx="12837727" cy="9624909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9" cy="1849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9" y="3024826"/>
            <a:ext cx="8886800" cy="5433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7362" y="8457910"/>
            <a:ext cx="957785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0CF7D-936E-4C8C-85E2-30A4D6F261B4}" type="datetimeFigureOut">
              <a:rPr lang="en-US" smtClean="0"/>
              <a:pPr/>
              <a:t>12-Nov-24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3439" y="8457910"/>
            <a:ext cx="6472163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22547" y="8457910"/>
            <a:ext cx="717693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accent1"/>
                </a:solidFill>
              </a:defRPr>
            </a:lvl1pPr>
          </a:lstStyle>
          <a:p>
            <a:fld id="{8AD97D83-0B29-4BB9-88AD-6C748CA99C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491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80060" rtl="0" eaLnBrk="1" latinLnBrk="0" hangingPunct="1">
        <a:spcBef>
          <a:spcPct val="0"/>
        </a:spcBef>
        <a:buNone/>
        <a:defRPr sz="378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0045" indent="-360045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0098" indent="-300038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015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7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8021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6027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033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39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0045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08051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doi.org/10.1007/s00217-021-03863-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https://twitter.com/MedOilProject1" TargetMode="External"/><Relationship Id="rId7" Type="http://schemas.openxmlformats.org/officeDocument/2006/relationships/image" Target="../media/image3.png"/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medoil/" TargetMode="External"/><Relationship Id="rId5" Type="http://schemas.openxmlformats.org/officeDocument/2006/relationships/hyperlink" Target="https://www.facebook.com/MedOilProject/" TargetMode="External"/><Relationship Id="rId4" Type="http://schemas.openxmlformats.org/officeDocument/2006/relationships/hyperlink" Target="https://twitter.com/?lang=en" TargetMode="External"/><Relationship Id="rId9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90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12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  <p:sp>
        <p:nvSpPr>
          <p:cNvPr id="5" name="4 - TextBox"/>
          <p:cNvSpPr txBox="1"/>
          <p:nvPr/>
        </p:nvSpPr>
        <p:spPr>
          <a:xfrm>
            <a:off x="1094014" y="2286000"/>
            <a:ext cx="920931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Διερεύνηση </a:t>
            </a:r>
            <a:r>
              <a:rPr lang="el-GR" sz="4400" b="1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Βιοδραστικών</a:t>
            </a:r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και </a:t>
            </a:r>
            <a:r>
              <a:rPr lang="el-GR" sz="4400" b="1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Υγειοπροστατευτικών</a:t>
            </a:r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Ουσιών του Ελαιολάδου των Ιονίων Νήσων</a:t>
            </a:r>
          </a:p>
          <a:p>
            <a:endParaRPr lang="el-GR" sz="44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l-GR" sz="44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6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Επιστημονική Υπεύθυνος </a:t>
            </a:r>
          </a:p>
          <a:p>
            <a:pPr algn="ctr"/>
            <a:r>
              <a:rPr lang="el-GR" sz="36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Ευφημία </a:t>
            </a:r>
            <a:r>
              <a:rPr lang="el-GR" sz="3600" b="1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Ηρειώτου</a:t>
            </a:r>
            <a:endParaRPr lang="el-GR" sz="36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Τίτλος"/>
          <p:cNvSpPr>
            <a:spLocks noGrp="1"/>
          </p:cNvSpPr>
          <p:nvPr>
            <p:ph type="title"/>
          </p:nvPr>
        </p:nvSpPr>
        <p:spPr>
          <a:xfrm>
            <a:off x="853440" y="853440"/>
            <a:ext cx="3302924" cy="1025236"/>
          </a:xfrm>
        </p:spPr>
        <p:txBody>
          <a:bodyPr>
            <a:normAutofit/>
          </a:bodyPr>
          <a:lstStyle/>
          <a:p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ΙΟΝ 40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idx="1"/>
          </p:nvPr>
        </p:nvSpPr>
        <p:spPr>
          <a:xfrm>
            <a:off x="853439" y="1977423"/>
            <a:ext cx="8886800" cy="543308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ΕΠΙΧΕΙΡΗΣΙΑΚΟ ΠΡΟΓΡΑΜΜΑ «Ιόνια Νησιά»</a:t>
            </a:r>
          </a:p>
          <a:p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ΑΞΟΝΑΣ ΠΡΟΤΕΡΑΙΟΤΗΤΑΣ 1 «Ενίσχυση της περιφερειακής ανταγωνιστικότητας με ανάπτυξη της επιχειρηματικότητας, της καινοτομίας &amp;</a:t>
            </a:r>
            <a:r>
              <a:rPr lang="en-GB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των ΤΠΕ»</a:t>
            </a:r>
          </a:p>
          <a:p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ΣΥΓΧΡΗΜΑΤΟΔΟΤΕΙΤΑΙ ΑΠΟ ΤΟ Ευρωπαϊκό Ταμείο Περιφερειακής Ανάπτυξης ΜΕ ΤΙΤΛΟ «Ερευνητική δραστηριότητα στον τομέα της </a:t>
            </a:r>
            <a:r>
              <a:rPr lang="el-GR" sz="28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αγροδιατροφής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»</a:t>
            </a:r>
          </a:p>
          <a:p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στο πλαίσιο υψηλής προτεραιότητας «Διερεύνηση </a:t>
            </a:r>
            <a:r>
              <a:rPr lang="el-GR" sz="28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βιοδραστικών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l-GR" sz="28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υγειοπροστατευτικών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ουσιών (ελαιόλαδο, οίνος, σταφίδα)»</a:t>
            </a:r>
          </a:p>
          <a:p>
            <a:endParaRPr lang="el-GR" sz="2800" dirty="0"/>
          </a:p>
        </p:txBody>
      </p:sp>
      <p:pic>
        <p:nvPicPr>
          <p:cNvPr id="7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53440" y="853440"/>
            <a:ext cx="3435928" cy="908858"/>
          </a:xfrm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Εισαγωγή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03561" y="1961805"/>
            <a:ext cx="9753601" cy="6346476"/>
          </a:xfrm>
        </p:spPr>
        <p:txBody>
          <a:bodyPr>
            <a:normAutofit lnSpcReduction="10000"/>
          </a:bodyPr>
          <a:lstStyle/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Τα τρόφιμα αποτελούνται από μόρια που εμπλέκονται σε πολυπληθείς βιοχημικές οδούς που με τη σειρά τους επηρεάζουν την υγεία του ανθρώπου.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Συγκεκριμένοι πληθυσμοί σε ορισμένες περιοχές του κόσμου, έχουν μεγαλύτερο προσδόκιμο ζωής,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Προσδιορισμός διαιτολογίου που ακολουθούσαν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Η κατανάλωση συγκεκριμένων τροφίμων είχε πιθανή επίπτωση τόσο στην μακροζωία όσο και στην απουσία ορισμένων ασθενειών.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Από όλα αυτά τα διαιτολόγια, η Μεσογειακή δίαιτα, που </a:t>
            </a:r>
            <a:r>
              <a:rPr lang="el-GR" sz="32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πρωτοαναγνωρίστηκε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από τον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Dr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Keys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το 1958 (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Wright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.) έχει μελετηθεί περισσότερο απ’ όλες.</a:t>
            </a:r>
          </a:p>
          <a:p>
            <a:endParaRPr lang="el-G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6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03811" y="504305"/>
            <a:ext cx="7958052" cy="858982"/>
          </a:xfrm>
        </p:spPr>
        <p:txBody>
          <a:bodyPr>
            <a:normAutofit fontScale="90000"/>
          </a:bodyPr>
          <a:lstStyle/>
          <a:p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Έξτρα παρθένο ελαιόλαδο (</a:t>
            </a:r>
            <a:r>
              <a:rPr lang="en-US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EVOO</a:t>
            </a:r>
            <a:r>
              <a:rPr lang="el-GR" sz="44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l-GR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53438" y="1695796"/>
            <a:ext cx="10717878" cy="6762113"/>
          </a:xfrm>
        </p:spPr>
        <p:txBody>
          <a:bodyPr>
            <a:normAutofit/>
          </a:bodyPr>
          <a:lstStyle/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Παράγεται κυρίως στην Ελλάδα, Ισπανία και Ιταλία.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Οι ιδιότητες υγείας που το χαρακτηρίζουν αποδίδονται στη χημική του σύσταση. </a:t>
            </a:r>
          </a:p>
          <a:p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περισσότερες από 200 χημικές ενώσεις: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None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l-GR" sz="2800" dirty="0">
                <a:solidFill>
                  <a:schemeClr val="accent2">
                    <a:lumMod val="50000"/>
                  </a:schemeClr>
                </a:solidFill>
              </a:rPr>
              <a:t>      				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(ειδικά </a:t>
            </a:r>
            <a:r>
              <a:rPr lang="el-GR" sz="32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μονοακόρεστα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οξέα όπως </a:t>
            </a:r>
            <a:r>
              <a:rPr lang="el-GR" sz="32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ολεϊκό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							οξύ) που αποτελούν το 98-99% </a:t>
            </a:r>
            <a:r>
              <a:rPr lang="el-GR" sz="3200" dirty="0" err="1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κ.β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l-GR" sz="3200" dirty="0">
              <a:solidFill>
                <a:schemeClr val="accent2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						που παρά τη μικρή τους συγκέντρωση (1-							2%) ασκούν σημαντικές βιολογικές δράσεις 						(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Romani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 2019, 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Tripoli</a:t>
            </a:r>
            <a:r>
              <a:rPr lang="el-GR" sz="32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, 2005).  </a:t>
            </a:r>
          </a:p>
          <a:p>
            <a:endParaRPr lang="el-GR" dirty="0"/>
          </a:p>
        </p:txBody>
      </p:sp>
      <p:sp>
        <p:nvSpPr>
          <p:cNvPr id="19" name="18 - Ορθογώνιο"/>
          <p:cNvSpPr/>
          <p:nvPr/>
        </p:nvSpPr>
        <p:spPr>
          <a:xfrm>
            <a:off x="516703" y="4755319"/>
            <a:ext cx="48126" cy="2153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19 - Δεξιό βέλος"/>
          <p:cNvSpPr/>
          <p:nvPr/>
        </p:nvSpPr>
        <p:spPr>
          <a:xfrm>
            <a:off x="490888" y="4776538"/>
            <a:ext cx="52938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20 - Δεξιό βέλος"/>
          <p:cNvSpPr/>
          <p:nvPr/>
        </p:nvSpPr>
        <p:spPr>
          <a:xfrm>
            <a:off x="524140" y="6908533"/>
            <a:ext cx="445169" cy="74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21 - Στρογγυλεμένο ορθογώνιο"/>
          <p:cNvSpPr/>
          <p:nvPr/>
        </p:nvSpPr>
        <p:spPr>
          <a:xfrm>
            <a:off x="1051778" y="4444248"/>
            <a:ext cx="2310063" cy="866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b="1" dirty="0">
                <a:latin typeface="Calibri" pitchFamily="34" charset="0"/>
                <a:cs typeface="Calibri" pitchFamily="34" charset="0"/>
              </a:rPr>
              <a:t>Λιπαρά οξέα</a:t>
            </a:r>
          </a:p>
        </p:txBody>
      </p:sp>
      <p:sp>
        <p:nvSpPr>
          <p:cNvPr id="23" name="22 - Στρογγυλεμένο ορθογώνιο"/>
          <p:cNvSpPr/>
          <p:nvPr/>
        </p:nvSpPr>
        <p:spPr>
          <a:xfrm>
            <a:off x="1002227" y="5529714"/>
            <a:ext cx="2622122" cy="27913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 err="1">
                <a:latin typeface="Calibri" pitchFamily="34" charset="0"/>
                <a:cs typeface="Calibri" pitchFamily="34" charset="0"/>
              </a:rPr>
              <a:t>Φαινολικές</a:t>
            </a:r>
            <a:r>
              <a:rPr lang="el-GR" sz="2800" b="1" dirty="0">
                <a:latin typeface="Calibri" pitchFamily="34" charset="0"/>
                <a:cs typeface="Calibri" pitchFamily="34" charset="0"/>
              </a:rPr>
              <a:t> ουσίες</a:t>
            </a:r>
          </a:p>
          <a:p>
            <a:pPr algn="ctr"/>
            <a:r>
              <a:rPr lang="el-GR" sz="2800" b="1" dirty="0" err="1">
                <a:latin typeface="Calibri" pitchFamily="34" charset="0"/>
                <a:cs typeface="Calibri" pitchFamily="34" charset="0"/>
              </a:rPr>
              <a:t>Φυτοστερόλες</a:t>
            </a:r>
            <a:endParaRPr lang="el-GR" sz="2800" b="1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2800" b="1" dirty="0">
                <a:latin typeface="Calibri" pitchFamily="34" charset="0"/>
                <a:cs typeface="Calibri" pitchFamily="34" charset="0"/>
              </a:rPr>
              <a:t>Τοκοφερόλες</a:t>
            </a:r>
          </a:p>
          <a:p>
            <a:pPr algn="ctr"/>
            <a:r>
              <a:rPr lang="el-GR" sz="2800" b="1" dirty="0" err="1">
                <a:latin typeface="Calibri" pitchFamily="34" charset="0"/>
                <a:cs typeface="Calibri" pitchFamily="34" charset="0"/>
              </a:rPr>
              <a:t>Σκουαλένιο</a:t>
            </a:r>
            <a:endParaRPr lang="el-GR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4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7633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Στρογγυλεμένο ορθογώνιο"/>
          <p:cNvSpPr/>
          <p:nvPr/>
        </p:nvSpPr>
        <p:spPr>
          <a:xfrm>
            <a:off x="276726" y="324853"/>
            <a:ext cx="9408695" cy="2033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l-GR" sz="3200" dirty="0">
                <a:latin typeface="Calibri" pitchFamily="34" charset="0"/>
                <a:cs typeface="Calibri" pitchFamily="34" charset="0"/>
              </a:rPr>
              <a:t>Η Ευρωπαϊκή Ένωση (EU 432/2012) διακρίνει τα ελαιόλαδα ως προς την ικανότητά τους να συμβάλουν θετικά στην υγεία βάσει του περιεχομένου τους σε </a:t>
            </a:r>
            <a:r>
              <a:rPr lang="el-GR" sz="3200" dirty="0" err="1">
                <a:latin typeface="Calibri" pitchFamily="34" charset="0"/>
                <a:cs typeface="Calibri" pitchFamily="34" charset="0"/>
              </a:rPr>
              <a:t>φαινολικές</a:t>
            </a:r>
            <a:r>
              <a:rPr lang="el-GR" sz="3200" dirty="0">
                <a:latin typeface="Calibri" pitchFamily="34" charset="0"/>
                <a:cs typeface="Calibri" pitchFamily="34" charset="0"/>
              </a:rPr>
              <a:t> ουσίες</a:t>
            </a:r>
          </a:p>
        </p:txBody>
      </p:sp>
      <p:sp>
        <p:nvSpPr>
          <p:cNvPr id="5" name="4 - Στρογγυλεμένο ορθογώνιο"/>
          <p:cNvSpPr/>
          <p:nvPr/>
        </p:nvSpPr>
        <p:spPr>
          <a:xfrm>
            <a:off x="469232" y="2731168"/>
            <a:ext cx="9577136" cy="1913021"/>
          </a:xfrm>
          <a:prstGeom prst="roundRect">
            <a:avLst/>
          </a:prstGeom>
          <a:solidFill>
            <a:srgbClr val="9CEA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l-G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Ένα ελαιόλαδο χαρακτηρίζεται σαν «τρόφιμο που προστατεύει την υγεία» όταν η συγκέντρωση των φαινολών υπερβαίνει τα 250 </a:t>
            </a:r>
            <a:r>
              <a:rPr lang="el-GR" sz="28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mg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el-GR" sz="28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kg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(EU 432/2012). </a:t>
            </a:r>
          </a:p>
        </p:txBody>
      </p:sp>
      <p:sp>
        <p:nvSpPr>
          <p:cNvPr id="6" name="5 - Στρογγυλεμένο ορθογώνιο"/>
          <p:cNvSpPr/>
          <p:nvPr/>
        </p:nvSpPr>
        <p:spPr>
          <a:xfrm>
            <a:off x="433137" y="4836694"/>
            <a:ext cx="10238874" cy="31282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Οι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φαινολικές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ενώσεις που πρέπει να υπολογιστούν είναι: η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υδρόξυ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τυροσόλη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τα παράγωγά της (σύμπλεγμα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ελευρωπαΐνης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τυροσόλης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), μια ποικιλία ενώσεων που σχετίζονται με την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ελευρωπαΐνη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λιγκστροσίδη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όπως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ελαιασίνη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ελαιοκανθάλη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άγλυκο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ελευρωπαΐνης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άγλυκο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λιγκστροσίδη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τα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ενολικά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παράγωγά τους, οι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μονο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 και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δι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-υποκατεστημένες αλδεΰδες (γνωστά ως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oleuropeindials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),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ligstrodials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ελαιομισσιονάλη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ελαιοκορωνάλη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και τα οξέα της 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ελαιασίνης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και της </a:t>
            </a:r>
            <a:r>
              <a:rPr lang="el-GR" sz="24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ελαιοκανθάλης</a:t>
            </a:r>
            <a:r>
              <a:rPr lang="el-GR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7633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  <p:pic>
        <p:nvPicPr>
          <p:cNvPr id="9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9" cy="942109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Βιολογικές δράσεις </a:t>
            </a:r>
            <a:r>
              <a:rPr lang="el-GR" sz="4400" b="1" dirty="0" err="1">
                <a:latin typeface="Calibri" pitchFamily="34" charset="0"/>
                <a:cs typeface="Calibri" pitchFamily="34" charset="0"/>
              </a:rPr>
              <a:t>πολυφαινολών</a:t>
            </a:r>
            <a:endParaRPr lang="el-GR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52592" y="2092707"/>
            <a:ext cx="8886800" cy="2407104"/>
          </a:xfrm>
        </p:spPr>
        <p:txBody>
          <a:bodyPr/>
          <a:lstStyle/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Αντιοξειδωτική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Αντιφλεγμονώδη</a:t>
            </a:r>
          </a:p>
          <a:p>
            <a:r>
              <a:rPr lang="el-GR" sz="2800" b="1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Αντιμικροβιακή</a:t>
            </a:r>
            <a:endParaRPr lang="el-GR" sz="28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Ευεργετική δράση και σε άλλες χρόνιες παθήσεις</a:t>
            </a:r>
          </a:p>
        </p:txBody>
      </p:sp>
      <p:sp>
        <p:nvSpPr>
          <p:cNvPr id="5" name="4 - Βέλος προς τα κάτω"/>
          <p:cNvSpPr/>
          <p:nvPr/>
        </p:nvSpPr>
        <p:spPr>
          <a:xfrm>
            <a:off x="6785811" y="4319337"/>
            <a:ext cx="613611" cy="1588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Στρογγυλεμένο ορθογώνιο"/>
          <p:cNvSpPr/>
          <p:nvPr/>
        </p:nvSpPr>
        <p:spPr>
          <a:xfrm>
            <a:off x="4090738" y="5991726"/>
            <a:ext cx="5486400" cy="19491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Άνοια</a:t>
            </a:r>
          </a:p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Νόσοι </a:t>
            </a:r>
            <a:r>
              <a:rPr lang="el-GR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Alzheimer’s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και </a:t>
            </a:r>
            <a:r>
              <a:rPr lang="el-GR" sz="32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Parkinson’s</a:t>
            </a:r>
            <a:endParaRPr lang="el-GR" sz="32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7633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  <p:pic>
        <p:nvPicPr>
          <p:cNvPr id="9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b="1" dirty="0">
                <a:latin typeface="Calibri" pitchFamily="34" charset="0"/>
                <a:cs typeface="Calibri" pitchFamily="34" charset="0"/>
              </a:rPr>
              <a:t>Παράγοντες που επηρεάζουν τη συγκέντρωση των </a:t>
            </a:r>
            <a:r>
              <a:rPr lang="el-GR" sz="4000" b="1" dirty="0" err="1"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4000" b="1" dirty="0">
                <a:latin typeface="Calibri" pitchFamily="34" charset="0"/>
                <a:cs typeface="Calibri" pitchFamily="34" charset="0"/>
              </a:rPr>
              <a:t> ουσιών στο ελαιόλαδο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877502" y="3313583"/>
            <a:ext cx="8886800" cy="4362563"/>
          </a:xfrm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ποικιλία του ελαιοδέντρου 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η ωριμότητα της πρώτης ύλης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αγρονομικοί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περιβαλλοντικοί παράγοντες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διαδικασίες που χρησιμοποιούνται για τη παραγωγή του ελαιολάδου</a:t>
            </a:r>
          </a:p>
          <a:p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συνθήκες και ο χρόνος αποθήκευσης</a:t>
            </a:r>
          </a:p>
        </p:txBody>
      </p:sp>
      <p:pic>
        <p:nvPicPr>
          <p:cNvPr id="4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7633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05313" y="324050"/>
            <a:ext cx="8886799" cy="915202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Προσδιορισμός </a:t>
            </a:r>
            <a:r>
              <a:rPr lang="el-GR" sz="4400" b="1" dirty="0" err="1"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4400" b="1" dirty="0">
                <a:latin typeface="Calibri" pitchFamily="34" charset="0"/>
                <a:cs typeface="Calibri" pitchFamily="34" charset="0"/>
              </a:rPr>
              <a:t> ουσιών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793280" y="1130968"/>
            <a:ext cx="9385435" cy="6641141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Χρήση ποικιλίας αναλυτικών μεθόδων, εκφράζοντας τα αποτελέσματα σε διαφορετικές μονάδες μέτρησης και δημιουργώντας προβλήματα στη σύγκρισή τους. </a:t>
            </a:r>
          </a:p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Συνολική συγκέντρωση </a:t>
            </a:r>
            <a:r>
              <a:rPr lang="el-GR" sz="2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                μέθοδος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Folin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Ciocalteu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Για ποσοτικό και ποιοτικό προσδιορισμό των επιμέρους </a:t>
            </a:r>
            <a:r>
              <a:rPr lang="el-GR" sz="2400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ουσιών:</a:t>
            </a:r>
          </a:p>
          <a:p>
            <a:endParaRPr lang="el-GR" sz="2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l-GR" sz="2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l-GR" sz="2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l-GR" sz="2400" dirty="0">
              <a:solidFill>
                <a:schemeClr val="accent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3 - Δεξιό βέλος"/>
          <p:cNvSpPr/>
          <p:nvPr/>
        </p:nvSpPr>
        <p:spPr>
          <a:xfrm>
            <a:off x="5739063" y="2490538"/>
            <a:ext cx="1275348" cy="300790"/>
          </a:xfrm>
          <a:prstGeom prst="rightArrow">
            <a:avLst/>
          </a:prstGeom>
          <a:solidFill>
            <a:srgbClr val="66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4 - Στρογγυλεμένο ορθογώνιο"/>
          <p:cNvSpPr/>
          <p:nvPr/>
        </p:nvSpPr>
        <p:spPr>
          <a:xfrm>
            <a:off x="1070811" y="5005138"/>
            <a:ext cx="2382252" cy="2646948"/>
          </a:xfrm>
          <a:prstGeom prst="roundRect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αέρια χρωματογραφία με φασματογράφο μάζας (GC-MS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l-GR" sz="2000" dirty="0">
              <a:solidFill>
                <a:schemeClr val="bg1"/>
              </a:solidFill>
            </a:endParaRPr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7407442" y="4186989"/>
            <a:ext cx="2819400" cy="4475748"/>
          </a:xfrm>
          <a:prstGeom prst="roundRect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υγρή χρωματογραφία υψηλής απόδοσης (HPLC) με ηλεκτροχημικούς ανιχνευτές, με φασματογράφο μάζας (MS), με ανιχνευτή UV, με ανιχνευτή διόδων λυχνιών ή φθορισμού</a:t>
            </a:r>
            <a:endParaRPr lang="el-GR" sz="2000" b="1" dirty="0">
              <a:solidFill>
                <a:schemeClr val="bg1"/>
              </a:solidFill>
            </a:endParaRPr>
          </a:p>
        </p:txBody>
      </p:sp>
      <p:sp>
        <p:nvSpPr>
          <p:cNvPr id="8" name="7 - Στρογγυλεμένο ορθογώνιο"/>
          <p:cNvSpPr/>
          <p:nvPr/>
        </p:nvSpPr>
        <p:spPr>
          <a:xfrm>
            <a:off x="4255170" y="4981074"/>
            <a:ext cx="2382252" cy="2695074"/>
          </a:xfrm>
          <a:prstGeom prst="roundRect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φασματοσκοπία  </a:t>
            </a:r>
            <a:r>
              <a:rPr lang="el-GR" sz="2000" b="1" baseline="30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31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NMR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 </a:t>
            </a:r>
            <a:r>
              <a:rPr lang="el-GR" sz="2000" b="1" baseline="30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NMR and </a:t>
            </a:r>
            <a:r>
              <a:rPr lang="en-US" sz="20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qNMR</a:t>
            </a:r>
            <a:endParaRPr lang="el-GR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8 - Βέλος προς τα κάτω"/>
          <p:cNvSpPr/>
          <p:nvPr/>
        </p:nvSpPr>
        <p:spPr>
          <a:xfrm>
            <a:off x="4824662" y="3669631"/>
            <a:ext cx="1106906" cy="116706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Βέλος προς τα κάτω"/>
          <p:cNvSpPr/>
          <p:nvPr/>
        </p:nvSpPr>
        <p:spPr>
          <a:xfrm>
            <a:off x="8193505" y="3416969"/>
            <a:ext cx="926432" cy="625642"/>
          </a:xfrm>
          <a:prstGeom prst="downArrow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4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  <p:sp>
        <p:nvSpPr>
          <p:cNvPr id="17" name="16 - Βέλος προς τα κάτω"/>
          <p:cNvSpPr/>
          <p:nvPr/>
        </p:nvSpPr>
        <p:spPr>
          <a:xfrm>
            <a:off x="1728536" y="3713747"/>
            <a:ext cx="1106906" cy="116706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53439" y="853440"/>
            <a:ext cx="5294698" cy="1083644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Σκοπός του Έργου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166260" y="5799221"/>
            <a:ext cx="8886800" cy="4054351"/>
          </a:xfrm>
        </p:spPr>
        <p:txBody>
          <a:bodyPr>
            <a:normAutofit/>
          </a:bodyPr>
          <a:lstStyle/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pPr algn="ctr">
              <a:buNone/>
            </a:pPr>
            <a:r>
              <a:rPr lang="el-GR" dirty="0"/>
              <a:t>	</a:t>
            </a:r>
          </a:p>
        </p:txBody>
      </p:sp>
      <p:sp>
        <p:nvSpPr>
          <p:cNvPr id="4" name="3 - Έλλειψη"/>
          <p:cNvSpPr/>
          <p:nvPr/>
        </p:nvSpPr>
        <p:spPr>
          <a:xfrm>
            <a:off x="2310064" y="2261936"/>
            <a:ext cx="4716379" cy="1323473"/>
          </a:xfrm>
          <a:prstGeom prst="ellipse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000" b="1" dirty="0">
                <a:latin typeface="Calibri" pitchFamily="34" charset="0"/>
                <a:cs typeface="Calibri" pitchFamily="34" charset="0"/>
              </a:rPr>
              <a:t>προσδιορισμός των ολικών αλλά και των επιμέρους </a:t>
            </a:r>
            <a:r>
              <a:rPr lang="el-GR" sz="2000" b="1" dirty="0" err="1"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2000" b="1" dirty="0">
                <a:latin typeface="Calibri" pitchFamily="34" charset="0"/>
                <a:cs typeface="Calibri" pitchFamily="34" charset="0"/>
              </a:rPr>
              <a:t> ουσιών </a:t>
            </a:r>
            <a:r>
              <a:rPr lang="en-US" sz="2000" b="1" dirty="0">
                <a:latin typeface="Calibri" pitchFamily="34" charset="0"/>
                <a:cs typeface="Calibri" pitchFamily="34" charset="0"/>
              </a:rPr>
              <a:t>EVOO</a:t>
            </a:r>
            <a:endParaRPr lang="el-GR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4 - Έλλειψη"/>
          <p:cNvSpPr/>
          <p:nvPr/>
        </p:nvSpPr>
        <p:spPr>
          <a:xfrm>
            <a:off x="2330116" y="3585409"/>
            <a:ext cx="4744452" cy="1311443"/>
          </a:xfrm>
          <a:prstGeom prst="ellipse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latin typeface="Calibri" pitchFamily="34" charset="0"/>
                <a:cs typeface="Calibri" pitchFamily="34" charset="0"/>
              </a:rPr>
              <a:t>συσχέτιση των </a:t>
            </a:r>
            <a:r>
              <a:rPr lang="el-GR" sz="2000" b="1" dirty="0" err="1">
                <a:latin typeface="Calibri" pitchFamily="34" charset="0"/>
                <a:cs typeface="Calibri" pitchFamily="34" charset="0"/>
              </a:rPr>
              <a:t>φαινολικών</a:t>
            </a:r>
            <a:r>
              <a:rPr lang="el-GR" sz="2000" b="1" dirty="0">
                <a:latin typeface="Calibri" pitchFamily="34" charset="0"/>
                <a:cs typeface="Calibri" pitchFamily="34" charset="0"/>
              </a:rPr>
              <a:t> ουσιών με την αντιοξειδωτική ικανότητα των ελαιολάδων </a:t>
            </a:r>
          </a:p>
        </p:txBody>
      </p:sp>
      <p:sp>
        <p:nvSpPr>
          <p:cNvPr id="6" name="5 - Έλλειψη"/>
          <p:cNvSpPr/>
          <p:nvPr/>
        </p:nvSpPr>
        <p:spPr>
          <a:xfrm>
            <a:off x="2314074" y="4884822"/>
            <a:ext cx="4700337" cy="1383632"/>
          </a:xfrm>
          <a:prstGeom prst="ellipse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latin typeface="Calibri" pitchFamily="34" charset="0"/>
                <a:cs typeface="Calibri" pitchFamily="34" charset="0"/>
              </a:rPr>
              <a:t>προσδιορισμός των πτητικών ουσιών του ελαιολάδου </a:t>
            </a:r>
          </a:p>
        </p:txBody>
      </p:sp>
      <p:sp>
        <p:nvSpPr>
          <p:cNvPr id="7" name="6 - Έλλειψη"/>
          <p:cNvSpPr/>
          <p:nvPr/>
        </p:nvSpPr>
        <p:spPr>
          <a:xfrm>
            <a:off x="2358188" y="6268452"/>
            <a:ext cx="4764507" cy="1311443"/>
          </a:xfrm>
          <a:prstGeom prst="ellipse">
            <a:avLst/>
          </a:prstGeom>
          <a:solidFill>
            <a:srgbClr val="99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1" dirty="0">
                <a:latin typeface="Calibri" pitchFamily="34" charset="0"/>
                <a:cs typeface="Calibri" pitchFamily="34" charset="0"/>
              </a:rPr>
              <a:t>γενετική συγγένεια των </a:t>
            </a:r>
            <a:r>
              <a:rPr lang="el-GR" sz="2000" b="1" dirty="0" err="1">
                <a:latin typeface="Calibri" pitchFamily="34" charset="0"/>
                <a:cs typeface="Calibri" pitchFamily="34" charset="0"/>
              </a:rPr>
              <a:t>ελαιοδένδρων</a:t>
            </a:r>
            <a:endParaRPr lang="el-GR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7 - Στρογγυλεμένο ορθογώνιο"/>
          <p:cNvSpPr/>
          <p:nvPr/>
        </p:nvSpPr>
        <p:spPr>
          <a:xfrm>
            <a:off x="541420" y="3104149"/>
            <a:ext cx="1780674" cy="39583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>
                <a:latin typeface="Calibri" pitchFamily="34" charset="0"/>
                <a:cs typeface="Calibri" pitchFamily="34" charset="0"/>
              </a:rPr>
              <a:t>Κύριες Ποικιλίες στα Νησιά</a:t>
            </a:r>
          </a:p>
          <a:p>
            <a:pPr algn="ctr"/>
            <a:r>
              <a:rPr lang="el-GR" sz="2400" b="1" dirty="0" err="1">
                <a:latin typeface="Calibri" pitchFamily="34" charset="0"/>
                <a:cs typeface="Calibri" pitchFamily="34" charset="0"/>
              </a:rPr>
              <a:t>Κεφαλονια</a:t>
            </a:r>
            <a:endParaRPr lang="el-GR" sz="2400" b="1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2400" b="1" dirty="0">
                <a:latin typeface="Calibri" pitchFamily="34" charset="0"/>
                <a:cs typeface="Calibri" pitchFamily="34" charset="0"/>
              </a:rPr>
              <a:t>Ζάκυνθος</a:t>
            </a:r>
          </a:p>
          <a:p>
            <a:pPr algn="ctr"/>
            <a:r>
              <a:rPr lang="el-GR" sz="2400" b="1" dirty="0">
                <a:latin typeface="Calibri" pitchFamily="34" charset="0"/>
                <a:cs typeface="Calibri" pitchFamily="34" charset="0"/>
              </a:rPr>
              <a:t>Λευκάδα</a:t>
            </a:r>
          </a:p>
          <a:p>
            <a:pPr algn="ctr"/>
            <a:r>
              <a:rPr lang="el-GR" sz="2400" b="1" dirty="0" err="1">
                <a:latin typeface="Calibri" pitchFamily="34" charset="0"/>
                <a:cs typeface="Calibri" pitchFamily="34" charset="0"/>
              </a:rPr>
              <a:t>Κερκυρα</a:t>
            </a:r>
            <a:endParaRPr lang="el-GR" sz="2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8 - Στρογγυλεμένο ορθογώνιο"/>
          <p:cNvSpPr/>
          <p:nvPr/>
        </p:nvSpPr>
        <p:spPr>
          <a:xfrm>
            <a:off x="7447546" y="0"/>
            <a:ext cx="2875548" cy="5077326"/>
          </a:xfrm>
          <a:prstGeom prst="round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>
                <a:latin typeface="Calibri" pitchFamily="34" charset="0"/>
                <a:cs typeface="Calibri" pitchFamily="34" charset="0"/>
              </a:rPr>
              <a:t>Ανάδειξη του ελαιολάδου των Ιονίων Νήσων ως προϊόν υπέρτερης αξίας σύμφωνα με τον Ευρωπαϊκό Κανονισμό 432/2012</a:t>
            </a:r>
            <a:r>
              <a:rPr lang="el-GR" sz="2800" dirty="0"/>
              <a:t>. </a:t>
            </a:r>
          </a:p>
        </p:txBody>
      </p:sp>
      <p:sp>
        <p:nvSpPr>
          <p:cNvPr id="12" name="11 - Δεξιό βέλος"/>
          <p:cNvSpPr/>
          <p:nvPr/>
        </p:nvSpPr>
        <p:spPr>
          <a:xfrm>
            <a:off x="5317959" y="1046747"/>
            <a:ext cx="1949115" cy="3970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12 - Στρογγυλεμένο ορθογώνιο"/>
          <p:cNvSpPr/>
          <p:nvPr/>
        </p:nvSpPr>
        <p:spPr>
          <a:xfrm>
            <a:off x="7194885" y="5678905"/>
            <a:ext cx="3898232" cy="291164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Συμβολή στην αύξηση της τιμής διάθεσης του ελαιολάδου και αύξηση της απασχόλησης στην Περιφέρεια Ιονίων Νήσων</a:t>
            </a:r>
          </a:p>
        </p:txBody>
      </p:sp>
      <p:sp>
        <p:nvSpPr>
          <p:cNvPr id="15" name="14 - Βέλος προς τα κάτω"/>
          <p:cNvSpPr/>
          <p:nvPr/>
        </p:nvSpPr>
        <p:spPr>
          <a:xfrm flipH="1">
            <a:off x="8771020" y="5113422"/>
            <a:ext cx="360947" cy="55345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63" y="8301788"/>
            <a:ext cx="2743200" cy="1299411"/>
          </a:xfrm>
          <a:prstGeom prst="rect">
            <a:avLst/>
          </a:prstGeom>
        </p:spPr>
      </p:pic>
      <p:pic>
        <p:nvPicPr>
          <p:cNvPr id="18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sp>
        <p:nvSpPr>
          <p:cNvPr id="19" name="18 - TextBox"/>
          <p:cNvSpPr txBox="1"/>
          <p:nvPr/>
        </p:nvSpPr>
        <p:spPr>
          <a:xfrm>
            <a:off x="661738" y="7603958"/>
            <a:ext cx="6364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Τα ελαιόλαδα έχουν παραχθεί, συσκευαστεί και αποθηκευτεί κάτω από τις ίδιες συνθήκες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5" y="1275346"/>
            <a:ext cx="9962920" cy="5727032"/>
          </a:xfrm>
          <a:prstGeom prst="rect">
            <a:avLst/>
          </a:prstGeom>
          <a:noFill/>
        </p:spPr>
      </p:pic>
      <p:sp>
        <p:nvSpPr>
          <p:cNvPr id="4" name="3 - TextBox"/>
          <p:cNvSpPr txBox="1"/>
          <p:nvPr/>
        </p:nvSpPr>
        <p:spPr>
          <a:xfrm>
            <a:off x="348917" y="216568"/>
            <a:ext cx="3537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1" i="0" u="none" strike="noStrike" kern="1200" cap="none" spc="0" normalizeH="0" baseline="0" noProof="0" dirty="0">
                <a:ln>
                  <a:noFill/>
                </a:ln>
                <a:solidFill>
                  <a:srgbClr val="009900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Περιληπτικά</a:t>
            </a:r>
          </a:p>
        </p:txBody>
      </p:sp>
      <p:pic>
        <p:nvPicPr>
          <p:cNvPr id="5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12821" y="348114"/>
            <a:ext cx="9721516" cy="1540844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Διαχωρισμός δειγμάτων για γενετική ανάλυση</a:t>
            </a:r>
          </a:p>
        </p:txBody>
      </p:sp>
      <p:pic>
        <p:nvPicPr>
          <p:cNvPr id="3" name="Picture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7" b="12820"/>
          <a:stretch/>
        </p:blipFill>
        <p:spPr bwMode="auto">
          <a:xfrm>
            <a:off x="478503" y="2827423"/>
            <a:ext cx="5176337" cy="39102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1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1" b="7333"/>
          <a:stretch/>
        </p:blipFill>
        <p:spPr bwMode="auto">
          <a:xfrm>
            <a:off x="6027820" y="2863515"/>
            <a:ext cx="4283241" cy="3898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64682" y="263893"/>
            <a:ext cx="6654266" cy="855044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Παραλαβή ελαιολάδου</a:t>
            </a:r>
          </a:p>
        </p:txBody>
      </p:sp>
      <p:pic>
        <p:nvPicPr>
          <p:cNvPr id="4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06"/>
          <a:stretch/>
        </p:blipFill>
        <p:spPr bwMode="auto">
          <a:xfrm>
            <a:off x="6143971" y="1460583"/>
            <a:ext cx="4058807" cy="3279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9"/>
          <p:cNvPicPr>
            <a:picLocks noGrp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66" b="7906"/>
          <a:stretch/>
        </p:blipFill>
        <p:spPr bwMode="auto">
          <a:xfrm>
            <a:off x="565319" y="1458649"/>
            <a:ext cx="5522662" cy="32577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  <p:pic>
        <p:nvPicPr>
          <p:cNvPr id="10" name="Picture 10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5" b="12379"/>
          <a:stretch/>
        </p:blipFill>
        <p:spPr bwMode="auto">
          <a:xfrm>
            <a:off x="2426117" y="4754378"/>
            <a:ext cx="3762375" cy="36297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77502" y="552651"/>
            <a:ext cx="6221129" cy="770823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Παραλαβή ελαιολάδου</a:t>
            </a:r>
            <a:endParaRPr lang="el-GR" sz="4400" dirty="0"/>
          </a:p>
        </p:txBody>
      </p:sp>
      <p:pic>
        <p:nvPicPr>
          <p:cNvPr id="3" name="Picture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1" b="12393"/>
          <a:stretch/>
        </p:blipFill>
        <p:spPr bwMode="auto">
          <a:xfrm>
            <a:off x="0" y="1464336"/>
            <a:ext cx="4610100" cy="27261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48" y="4455195"/>
            <a:ext cx="2839452" cy="3245015"/>
          </a:xfrm>
          <a:prstGeom prst="rect">
            <a:avLst/>
          </a:prstGeom>
        </p:spPr>
      </p:pic>
      <p:pic>
        <p:nvPicPr>
          <p:cNvPr id="7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  <p:pic>
        <p:nvPicPr>
          <p:cNvPr id="10" name="Picture 17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2" b="2564"/>
          <a:stretch/>
        </p:blipFill>
        <p:spPr bwMode="auto">
          <a:xfrm>
            <a:off x="4932697" y="1445866"/>
            <a:ext cx="4524375" cy="29074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48902" y="516556"/>
            <a:ext cx="6269256" cy="818949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Αποθήκευση ελαιολάδου</a:t>
            </a:r>
          </a:p>
        </p:txBody>
      </p:sp>
      <p:pic>
        <p:nvPicPr>
          <p:cNvPr id="3" name="Picture 1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63"/>
          <a:stretch/>
        </p:blipFill>
        <p:spPr bwMode="auto">
          <a:xfrm>
            <a:off x="4848726" y="3261810"/>
            <a:ext cx="5943600" cy="3438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1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99" y="1679158"/>
            <a:ext cx="4514850" cy="3386138"/>
          </a:xfrm>
          <a:prstGeom prst="rect">
            <a:avLst/>
          </a:prstGeom>
        </p:spPr>
      </p:pic>
      <p:pic>
        <p:nvPicPr>
          <p:cNvPr id="5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553453" y="3692893"/>
            <a:ext cx="10226841" cy="1155833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Επίδραση περιβαλλοντικών παραγόντων</a:t>
            </a:r>
          </a:p>
        </p:txBody>
      </p:sp>
      <p:pic>
        <p:nvPicPr>
          <p:cNvPr id="5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671" y="552650"/>
            <a:ext cx="8886800" cy="782855"/>
          </a:xfrm>
        </p:spPr>
        <p:txBody>
          <a:bodyPr/>
          <a:lstStyle/>
          <a:p>
            <a:r>
              <a:rPr lang="el-GR" sz="4000" b="1" dirty="0">
                <a:latin typeface="Calibri" pitchFamily="34" charset="0"/>
                <a:cs typeface="Calibri" pitchFamily="34" charset="0"/>
              </a:rPr>
              <a:t>Ποικιλία </a:t>
            </a:r>
            <a:r>
              <a:rPr lang="el-GR" sz="4000" b="1" dirty="0" err="1">
                <a:latin typeface="Calibri" pitchFamily="34" charset="0"/>
                <a:cs typeface="Calibri" pitchFamily="34" charset="0"/>
              </a:rPr>
              <a:t>ελαιοδένδρων</a:t>
            </a:r>
            <a:endParaRPr lang="el-GR" dirty="0"/>
          </a:p>
        </p:txBody>
      </p:sp>
      <p:pic>
        <p:nvPicPr>
          <p:cNvPr id="3" name="Picture 8"/>
          <p:cNvPicPr/>
          <p:nvPr/>
        </p:nvPicPr>
        <p:blipFill>
          <a:blip r:embed="rId2" cstate="print"/>
          <a:srcRect b="-93"/>
          <a:stretch>
            <a:fillRect/>
          </a:stretch>
        </p:blipFill>
        <p:spPr bwMode="auto">
          <a:xfrm>
            <a:off x="288758" y="2586789"/>
            <a:ext cx="5480719" cy="3561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5316" y="2628565"/>
            <a:ext cx="5378116" cy="3495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721894" y="6931877"/>
            <a:ext cx="97335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Η διαφορά μεταξύ των μέσων τιμών είναι στατιστικά σημαντική </a:t>
            </a:r>
          </a:p>
        </p:txBody>
      </p:sp>
      <p:pic>
        <p:nvPicPr>
          <p:cNvPr id="6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88758" y="287955"/>
            <a:ext cx="9283039" cy="1047550"/>
          </a:xfrm>
        </p:spPr>
        <p:txBody>
          <a:bodyPr/>
          <a:lstStyle/>
          <a:p>
            <a:r>
              <a:rPr lang="el-GR" sz="4000" b="1" dirty="0">
                <a:latin typeface="Calibri" pitchFamily="34" charset="0"/>
                <a:cs typeface="Calibri" pitchFamily="34" charset="0"/>
              </a:rPr>
              <a:t>Βαθμός ωριμότητας του ελαιοκάρπου</a:t>
            </a:r>
            <a:endParaRPr lang="el-GR" dirty="0"/>
          </a:p>
        </p:txBody>
      </p:sp>
      <p:pic>
        <p:nvPicPr>
          <p:cNvPr id="3" name="Picture 10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010" y="2628565"/>
            <a:ext cx="5233737" cy="338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90937" y="2640596"/>
            <a:ext cx="5161547" cy="336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813064" y="6925996"/>
            <a:ext cx="8496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Η διαφορά μεταξύ των μέσων τιμών είναι στατιστικά σημαντική </a:t>
            </a:r>
          </a:p>
        </p:txBody>
      </p:sp>
      <p:pic>
        <p:nvPicPr>
          <p:cNvPr id="6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44365" y="396240"/>
            <a:ext cx="6461761" cy="794886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Επίδραση υψομέτρου</a:t>
            </a:r>
            <a:endParaRPr lang="el-GR" sz="4400" dirty="0"/>
          </a:p>
        </p:txBody>
      </p:sp>
      <p:pic>
        <p:nvPicPr>
          <p:cNvPr id="3" name="Picture 1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60" y="2496217"/>
            <a:ext cx="5360403" cy="37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8589" y="2472156"/>
            <a:ext cx="5594684" cy="3724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49770"/>
            <a:ext cx="1364257" cy="13421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>
          <a:xfrm>
            <a:off x="1298608" y="3356009"/>
            <a:ext cx="8886800" cy="1167865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Σύγκριση μεταξύ των νησιών</a:t>
            </a:r>
          </a:p>
        </p:txBody>
      </p:sp>
      <p:pic>
        <p:nvPicPr>
          <p:cNvPr id="5" name="Picture 18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446" y="1318103"/>
            <a:ext cx="10977428" cy="6973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372979" y="385011"/>
            <a:ext cx="4415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0" i="0" u="none" strike="noStrike" kern="1200" cap="none" spc="0" normalizeH="0" baseline="0" noProof="0" dirty="0">
                <a:ln>
                  <a:noFill/>
                </a:ln>
                <a:solidFill>
                  <a:srgbClr val="009900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Ολικές Φαινόλες</a:t>
            </a:r>
          </a:p>
        </p:txBody>
      </p:sp>
      <p:pic>
        <p:nvPicPr>
          <p:cNvPr id="6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437343" y="0"/>
            <a:ext cx="1364257" cy="13421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230" y="1547192"/>
            <a:ext cx="10262937" cy="7048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TextBox"/>
          <p:cNvSpPr txBox="1"/>
          <p:nvPr/>
        </p:nvSpPr>
        <p:spPr>
          <a:xfrm>
            <a:off x="806116" y="192505"/>
            <a:ext cx="90357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Ελάχιστες και μέγιστες τιμές ολικών φαινολών</a:t>
            </a:r>
          </a:p>
        </p:txBody>
      </p:sp>
      <p:pic>
        <p:nvPicPr>
          <p:cNvPr id="6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61802"/>
            <a:ext cx="1364257" cy="13421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9234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410074"/>
            <a:ext cx="2574537" cy="119112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855" y="844238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18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12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00" y="8210544"/>
            <a:ext cx="2863295" cy="1390656"/>
          </a:xfrm>
          <a:prstGeom prst="rect">
            <a:avLst/>
          </a:prstGeom>
        </p:spPr>
      </p:pic>
      <p:sp>
        <p:nvSpPr>
          <p:cNvPr id="5" name="4 - Ορθογώνιο"/>
          <p:cNvSpPr/>
          <p:nvPr/>
        </p:nvSpPr>
        <p:spPr>
          <a:xfrm>
            <a:off x="1700060" y="3078329"/>
            <a:ext cx="82821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33CC33">
                    <a:lumMod val="5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Ανάλυση αντιοξειδωτικής ικανότητας ελαιολάδων</a:t>
            </a: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5 - Ορθογώνιο"/>
          <p:cNvSpPr/>
          <p:nvPr/>
        </p:nvSpPr>
        <p:spPr>
          <a:xfrm>
            <a:off x="1700060" y="4691229"/>
            <a:ext cx="8282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E3CE3-EA18-9BAA-E958-2D5DC325A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970A1-24B2-D36E-CA59-79EF7E0DB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00517A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Ποικιλιακή και Γεωγραφική διαφοροποίηση των ελαιολάδων των Ιονίων Νήσων βάση της σύστασής τους σε πτητικά συστατικά</a:t>
            </a:r>
            <a:endParaRPr lang="en-US" dirty="0"/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15FD128D-7911-8119-DC01-C3877800240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3975100" y="-1238250"/>
              <a:ext cx="3200400" cy="2400300"/>
            </p:xfrm>
            <a:graphic>
              <a:graphicData uri="http://schemas.microsoft.com/office/powerpoint/2016/slidezoom">
                <pslz:sldZm>
                  <pslz:sldZmObj sldId="282" cId="1947008372">
                    <pslz:zmPr id="{5DB3C184-5135-45E0-AE50-D265A59461B2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00400" cy="24003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D6E6D44-37B7-608B-016F-4DD5AF9C9E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3975100" y="-1238250"/>
                <a:ext cx="3200400" cy="24003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5117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EAE90-50F4-77F8-B81D-AD67B70A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9" cy="975360"/>
          </a:xfrm>
        </p:spPr>
        <p:txBody>
          <a:bodyPr/>
          <a:lstStyle/>
          <a:p>
            <a:pPr algn="ctr"/>
            <a:r>
              <a:rPr kumimoji="0" lang="el-GR" sz="36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Πτητικά συστατικά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3205F-417B-C26B-EEC8-6D801DEA0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39" y="1968500"/>
            <a:ext cx="4366261" cy="6489409"/>
          </a:xfrm>
        </p:spPr>
        <p:txBody>
          <a:bodyPr/>
          <a:lstStyle/>
          <a:p>
            <a:pPr marL="360045" marR="0" lvl="0" indent="-360045" algn="l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Οι ουσίες που συνεισφέρουν στο άρωμα είναι πτητικές ενώσεις που γίνονται αντιληπτές από τους υποδοχείς οσμής της ρινικής κοιλότητας. </a:t>
            </a:r>
          </a:p>
          <a:p>
            <a:pPr marL="360045" marR="0" lvl="0" indent="-360045" algn="l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60045" marR="0" lvl="0" indent="-360045" algn="l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Οι ουσίες αυτές φτάνουν στους υποδοχείς είτε διαμέσου της μύτης κατά την εισπνοή, είτε μέσω του λαιμού και αφού έχουν απελευθερωθεί κατά την διαδικασία της μάσησης.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F687C7-6876-31C5-1387-29A2D2FBBB38}"/>
              </a:ext>
            </a:extLst>
          </p:cNvPr>
          <p:cNvSpPr txBox="1"/>
          <p:nvPr/>
        </p:nvSpPr>
        <p:spPr>
          <a:xfrm>
            <a:off x="6096001" y="2098578"/>
            <a:ext cx="3721100" cy="5404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45" marR="0" lvl="0" indent="-360045" algn="l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Μία ένωση μπορεί να συνεισφέρει θετικά στο άρωμα ή/και τη γεύση (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flavor</a:t>
            </a:r>
            <a:r>
              <a:rPr kumimoji="0" lang="el-GR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 ενός τροφίμου, ενώ σε κάποιο άλλο να προκαλεί δυσάρεστο άρωμα ή γεύση ή και τα δύο. </a:t>
            </a:r>
          </a:p>
          <a:p>
            <a:pPr marL="360045" marR="0" lvl="0" indent="-360045" algn="l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Παρόλο που η ποσότητα των πτητικών ενώσεων που βρίσκονται στα τρόφιμα είναι αρκετά μικρή, ο αριθμός τους είναι μεγάλος.</a:t>
            </a: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5244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F5706-FA89-8899-AECE-CEA50E35C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Διαφοροποίηση της γεωγραφικής προέλευσης ελαιολάδου της ποικιλίας Ντόπια από 4 Ιόνια Νησιά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με βάση τις πτητικές ενώσεις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D6B9F-C836-4EA3-B47B-6B3E4A8B64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45" marR="0" lvl="0" indent="-360045" algn="just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Η πλειονότητα των ελαιόδεντρων που καλλιεργούνται στη Ζάκυνθο και την Κεφαλονιά ανήκουν στην εγχώρια ποικιλία «Ντόπια», ενώ της Λευκάδας στην ποικιλία «Ασπρολιά» και της Κέρκυρας στην ποικιλία «Λιανολιά». </a:t>
            </a:r>
          </a:p>
          <a:p>
            <a:pPr marL="360045" marR="0" lvl="0" indent="-360045" algn="just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Ωστόσο, τόσο οι ποικιλίες «Ασπρολιά» και «Λιανολιά» είναι οι κύριες «τοπικές» εγχώριες ποικιλίες αυτών των νησιών, </a:t>
            </a:r>
          </a:p>
          <a:p>
            <a:pPr marL="360045" marR="0" lvl="0" indent="-360045" algn="just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συμβάλλοντας έτσι στη γενική ομάδα των ποικιλιών «Ντόπια» από τα νησιά του Ιονίου.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945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4DF65-B23E-8FB8-1F2F-99289CDB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669900"/>
                </a:solidFill>
                <a:effectLst/>
                <a:uLnTx/>
                <a:uFillTx/>
                <a:latin typeface="Trebuchet MS"/>
                <a:ea typeface="+mj-ea"/>
                <a:cs typeface="+mj-cs"/>
              </a:rPr>
              <a:t>Διαφοροποίηση της γεωγραφικής προέλευσης ελαιολάδου της ποικιλίας  Ντόπια από 4 Ιόνια Νησιά  με βάση τις πτητικές ενώσεις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82E175-160B-CCB6-8B49-4F6EAA7E6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39" y="3024826"/>
            <a:ext cx="3883661" cy="5433083"/>
          </a:xfrm>
        </p:spPr>
        <p:txBody>
          <a:bodyPr/>
          <a:lstStyle/>
          <a:p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Τα πιο ενθαρρυντικά αποτελέσματα ελήφθησαν για τα δείγματα ελαιολάδου από την Κέρκυρα, όπου από τα 37 αρχικά δείγματα τα 34 κατατάχθηκαν σωστά  στην Κέρκυρα (ποσοστό ορθής κατάταξης 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91,9%</a:t>
            </a: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), ενώ 2 δείγματα κατατάχθηκαν στην Κεφαλονιά και 1 στη Ζάκυνθο.</a:t>
            </a:r>
          </a:p>
          <a:p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Αντίστοιχα, για την Ζάκυνθο από τα 33 αρχικά δείγματα τα 29 κατατάχθηκαν σωστά στη Ζάκυνθο (ποσοστό ορθής κατάταξης </a:t>
            </a:r>
            <a:r>
              <a:rPr lang="el-G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87,9%</a:t>
            </a:r>
            <a:r>
              <a:rPr lang="el-G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), ενώ 3 δείγματα κατατάχθηκαν στη Λευκάδα και 1 στην Κεφαλονιά.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BB08B4-73B7-0469-798C-E0A5D53C0CFF}"/>
              </a:ext>
            </a:extLst>
          </p:cNvPr>
          <p:cNvSpPr txBox="1"/>
          <p:nvPr/>
        </p:nvSpPr>
        <p:spPr>
          <a:xfrm>
            <a:off x="5767614" y="3024826"/>
            <a:ext cx="3883661" cy="605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45" marR="0" lvl="0" indent="-360045" algn="just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Επιπροσθέτως, για τα δείγματα ελαιολάδου από την Λευκάδα από τα 36 αρχικά δείγματα τα 31 κατατάχθηκαν σωστά στην Λευκάδα (ποσοστό ορθής κατάταξης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86,1%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), ενώ 3 δείγματα κατατάχθηκαν στην Κεφαλονιά και 2 δείγματα στην Κέρκυρα. </a:t>
            </a:r>
          </a:p>
          <a:p>
            <a:pPr marL="360045" marR="0" lvl="0" indent="-360045" algn="just" defTabSz="48006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>
                <a:srgbClr val="669900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Τέλος, για τα δείγματα ελαιολάδου από την Κεφαλονιά από τα 31 αρχικά δείγματα, τα 26 κατατάχθηκαν σωστά στην Κεφαλονιά (ποσοστό ορθής κατάταξης </a:t>
            </a: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83,9%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), 3 κατατάχθηκαν στην Λευκάδα, ενώ 2 δείγματα κατατάχθηκαν στην Κέρκυρα. </a:t>
            </a:r>
          </a:p>
          <a:p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15984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4996" y="4963865"/>
            <a:ext cx="10564530" cy="1528812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Δημοσιότητα και Διάχυση αποτελεσμάτων έργου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8301789"/>
            <a:ext cx="2743200" cy="1299411"/>
          </a:xfrm>
          <a:prstGeom prst="rect">
            <a:avLst/>
          </a:prstGeom>
        </p:spPr>
      </p:pic>
      <p:pic>
        <p:nvPicPr>
          <p:cNvPr id="5" name="Picture 18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6051665" cy="453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66139" y="510540"/>
            <a:ext cx="7126779" cy="825731"/>
          </a:xfrm>
        </p:spPr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1</a:t>
            </a:r>
            <a:r>
              <a:rPr lang="el-GR" sz="4400" b="1" baseline="30000" dirty="0"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dirty="0">
                <a:latin typeface="Calibri" pitchFamily="34" charset="0"/>
                <a:cs typeface="Calibri" pitchFamily="34" charset="0"/>
              </a:rPr>
              <a:t> Ανακοίνωση σε Συνέδριο:</a:t>
            </a:r>
          </a:p>
        </p:txBody>
      </p:sp>
      <p:pic>
        <p:nvPicPr>
          <p:cNvPr id="3" name="2 - Εικόνα"/>
          <p:cNvPicPr/>
          <p:nvPr/>
        </p:nvPicPr>
        <p:blipFill>
          <a:blip r:embed="rId2" cstate="print"/>
          <a:srcRect l="1068" t="19655" r="18864" b="9388"/>
          <a:stretch>
            <a:fillRect/>
          </a:stretch>
        </p:blipFill>
        <p:spPr bwMode="auto">
          <a:xfrm>
            <a:off x="584200" y="3213100"/>
            <a:ext cx="9880600" cy="5230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Ορθογώνιο"/>
          <p:cNvSpPr/>
          <p:nvPr/>
        </p:nvSpPr>
        <p:spPr>
          <a:xfrm>
            <a:off x="759899" y="1301288"/>
            <a:ext cx="9443643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IFT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Annual Meeting of Institute of Food Technologists) 2018 Chicago, IL, USA. 15-18 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Ιουλίου 2018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Kefalonian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Olive Oils: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Oleocanthal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and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Oleacin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Abundance and Antioxidant Activity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Effimia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Eriotou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Nikolaos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Kopsahelis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Dimitra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Alimpoumpa,Vasiliki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Diamanti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Adamantia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Kampioti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and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Dionysios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Koulougliotis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8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8301789"/>
            <a:ext cx="2743200" cy="1299411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8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64325" y="178525"/>
            <a:ext cx="8886800" cy="888274"/>
          </a:xfrm>
        </p:spPr>
        <p:txBody>
          <a:bodyPr/>
          <a:lstStyle/>
          <a:p>
            <a:r>
              <a:rPr lang="en-US" sz="4000" b="1" dirty="0">
                <a:latin typeface="Calibri" pitchFamily="34" charset="0"/>
                <a:cs typeface="Calibri" pitchFamily="34" charset="0"/>
              </a:rPr>
              <a:t>2</a:t>
            </a:r>
            <a:r>
              <a:rPr lang="el-GR" sz="4000" b="1" baseline="30000" dirty="0">
                <a:latin typeface="Calibri" pitchFamily="34" charset="0"/>
                <a:cs typeface="Calibri" pitchFamily="34" charset="0"/>
              </a:rPr>
              <a:t>η</a:t>
            </a:r>
            <a:r>
              <a:rPr lang="el-GR" sz="4000" b="1" dirty="0">
                <a:latin typeface="Calibri" pitchFamily="34" charset="0"/>
                <a:cs typeface="Calibri" pitchFamily="34" charset="0"/>
              </a:rPr>
              <a:t> Ανακοίνωση σε Συνέδριο:</a:t>
            </a:r>
            <a:endParaRPr lang="el-GR" dirty="0"/>
          </a:p>
        </p:txBody>
      </p:sp>
      <p:sp>
        <p:nvSpPr>
          <p:cNvPr id="3" name="2 - TextBox"/>
          <p:cNvSpPr txBox="1"/>
          <p:nvPr/>
        </p:nvSpPr>
        <p:spPr>
          <a:xfrm>
            <a:off x="653143" y="1012372"/>
            <a:ext cx="97209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"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18th World Congress and Expo on Applied Microbiology” (Webinar), September 25, 2020, Barcelona, Spain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Olive Oils from Corfu Island (Greece): Content and Antimicrobial Activity of Health-Protective Compounds and Antioxidant Activity of the Oils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Effimia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Eriotou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Iliana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Kalampoki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Dionysios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Koulougliotis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Nikolaos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Kopsahelis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Eleni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Meliou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Prokopios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Magiatis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Dimitra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Kleissiari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Sofia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Maina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, and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Adamatia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669900">
                    <a:lumMod val="75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Kampioti</a:t>
            </a:r>
            <a:endParaRPr kumimoji="0" lang="el-GR" sz="20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9900">
                  <a:lumMod val="75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4" name="3 - Εικόνα"/>
          <p:cNvPicPr/>
          <p:nvPr/>
        </p:nvPicPr>
        <p:blipFill>
          <a:blip r:embed="rId2" cstate="print"/>
          <a:srcRect l="1805" t="14396" r="17634" b="4813"/>
          <a:stretch>
            <a:fillRect/>
          </a:stretch>
        </p:blipFill>
        <p:spPr bwMode="auto">
          <a:xfrm>
            <a:off x="1284514" y="3167744"/>
            <a:ext cx="8523515" cy="5312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8301789"/>
            <a:ext cx="2743200" cy="1299411"/>
          </a:xfrm>
          <a:prstGeom prst="rect">
            <a:avLst/>
          </a:prstGeom>
        </p:spPr>
      </p:pic>
      <p:pic>
        <p:nvPicPr>
          <p:cNvPr id="7" name="Picture 18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>
                <a:latin typeface="Calibri" pitchFamily="34" charset="0"/>
                <a:cs typeface="Calibri" pitchFamily="34" charset="0"/>
              </a:rPr>
              <a:t>Άρθρα σε επιστημονικά περιοδικά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916938" y="2161226"/>
            <a:ext cx="9420861" cy="543308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1. Geographical origin discrimination of “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Ntopia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” olive oil cultivar from Ionian islands using volatile compounds analysis and computational statistics</a:t>
            </a:r>
            <a:endParaRPr lang="el-GR" sz="2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Effimia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Eriotou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Ioannis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K.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Karabagias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Sofia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Maina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Dionysios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Koulougliotis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Nikolaos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Kopsahelis</a:t>
            </a:r>
            <a:endParaRPr lang="en-US" sz="2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	European Food Research and Technology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  <a:hlinkClick r:id="rId2"/>
              </a:rPr>
              <a:t>https://doi.org/10.1007/s00217-021-03863-2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 Published on line: 20 September 2121</a:t>
            </a:r>
            <a:endParaRPr lang="el-GR" sz="2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r>
              <a:rPr lang="el-GR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2.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Multivariate analysis of the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phenolic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profile, the antioxidant activity and RAPD genetic markers clusters olive oil samples extracted from Ionian Island cultivars by their geographic origin </a:t>
            </a:r>
            <a:endParaRPr lang="el-GR" sz="2200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Iliana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Kalampoki1,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Dionysios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Koulougliotis2,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Dimitra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Kleissiari3,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Eleni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Meliou1,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Prokopios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Magiatis1,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Adamantia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Kampioti2,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Effimia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Eriotou3*, Aspasia </a:t>
            </a:r>
            <a:r>
              <a:rPr lang="en-US" sz="2200" dirty="0" err="1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Destouni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5 *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Submitted, 2021</a:t>
            </a:r>
            <a:r>
              <a:rPr lang="en-US" sz="22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endParaRPr lang="el-GR" sz="2200" i="1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endParaRPr lang="el-GR" dirty="0"/>
          </a:p>
        </p:txBody>
      </p:sp>
      <p:pic>
        <p:nvPicPr>
          <p:cNvPr id="5" name="Picture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8301789"/>
            <a:ext cx="2743200" cy="129941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8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9" cy="1013460"/>
          </a:xfrm>
        </p:spPr>
        <p:txBody>
          <a:bodyPr>
            <a:normAutofit/>
          </a:bodyPr>
          <a:lstStyle/>
          <a:p>
            <a:r>
              <a:rPr lang="en-GB" sz="4400" b="1" dirty="0">
                <a:latin typeface="Calibri" pitchFamily="34" charset="0"/>
                <a:cs typeface="Calibri" pitchFamily="34" charset="0"/>
              </a:rPr>
              <a:t>Social Media</a:t>
            </a:r>
            <a:endParaRPr lang="el-GR" sz="4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590039" y="2910527"/>
            <a:ext cx="7934961" cy="3883974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Calibri" pitchFamily="34" charset="0"/>
                <a:cs typeface="Calibri" pitchFamily="34" charset="0"/>
                <a:hlinkClick r:id="rId2" invalidUrl="http:///"/>
              </a:rPr>
              <a:t>http://https://medoil.wordpress.com/news/</a:t>
            </a:r>
          </a:p>
          <a:p>
            <a:r>
              <a:rPr lang="en-US" sz="2400" b="1" u="sng" dirty="0">
                <a:latin typeface="Calibri" pitchFamily="34" charset="0"/>
                <a:cs typeface="Calibri" pitchFamily="34" charset="0"/>
                <a:hlinkClick r:id="rId3"/>
              </a:rPr>
              <a:t>https://twitter.com/MedOilProject1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 </a:t>
            </a:r>
            <a:br>
              <a:rPr lang="en-US" sz="2400" b="1" dirty="0">
                <a:latin typeface="Calibri" pitchFamily="34" charset="0"/>
                <a:cs typeface="Calibri" pitchFamily="34" charset="0"/>
              </a:rPr>
            </a:br>
            <a:r>
              <a:rPr lang="en-US" sz="2400" b="1" u="sng" dirty="0">
                <a:latin typeface="Calibri" pitchFamily="34" charset="0"/>
                <a:cs typeface="Calibri" pitchFamily="34" charset="0"/>
                <a:hlinkClick r:id="rId4"/>
              </a:rPr>
              <a:t>https://twitter.com/?lang=en</a:t>
            </a:r>
            <a:r>
              <a:rPr lang="en-US" sz="2400" b="1" dirty="0">
                <a:latin typeface="Calibri" pitchFamily="34" charset="0"/>
                <a:cs typeface="Calibri" pitchFamily="34" charset="0"/>
              </a:rPr>
              <a:t> </a:t>
            </a:r>
          </a:p>
          <a:p>
            <a:r>
              <a:rPr lang="en-US" sz="2400" b="1" u="sng" dirty="0">
                <a:latin typeface="Calibri" pitchFamily="34" charset="0"/>
                <a:cs typeface="Calibri" pitchFamily="34" charset="0"/>
                <a:hlinkClick r:id="rId5"/>
              </a:rPr>
              <a:t>https://www.facebook.com/MedOilProject/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2400" b="1" u="sng" dirty="0">
                <a:latin typeface="Calibri" pitchFamily="34" charset="0"/>
                <a:cs typeface="Calibri" pitchFamily="34" charset="0"/>
                <a:hlinkClick r:id="rId6"/>
              </a:rPr>
              <a:t>https://www.linkedin.com/company/medoil/</a:t>
            </a: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l-GR" sz="24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8" y="8301789"/>
            <a:ext cx="2743200" cy="129941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00118" y="8728958"/>
            <a:ext cx="6888756" cy="872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8"/>
          <p:cNvPicPr/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353"/>
          <a:stretch>
            <a:fillRect/>
          </a:stretch>
        </p:blipFill>
        <p:spPr bwMode="auto">
          <a:xfrm>
            <a:off x="11105148" y="173834"/>
            <a:ext cx="1364257" cy="1342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DE41D-AC6A-73FA-0C5D-43EC53C2E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rgbClr val="00517A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Ποικιλιακή και Γεωγραφική διαφοροποίηση των ελαιολάδων των Ιονίων Νήσων βάση της σύστασής τους σε πτητικά συστατικά</a:t>
            </a:r>
            <a:endParaRPr lang="en-US" dirty="0"/>
          </a:p>
        </p:txBody>
      </p:sp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4" name="Slide Zoom 3">
                <a:extLst>
                  <a:ext uri="{FF2B5EF4-FFF2-40B4-BE49-F238E27FC236}">
                    <a16:creationId xmlns:a16="http://schemas.microsoft.com/office/drawing/2014/main" id="{2D6E6D44-37B7-608B-016F-4DD5AF9C9E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08503949"/>
                  </p:ext>
                </p:extLst>
              </p:nvPr>
            </p:nvGraphicFramePr>
            <p:xfrm>
              <a:off x="-3975100" y="-1238250"/>
              <a:ext cx="3200400" cy="2400300"/>
            </p:xfrm>
            <a:graphic>
              <a:graphicData uri="http://schemas.microsoft.com/office/powerpoint/2016/slidezoom">
                <pslz:sldZm>
                  <pslz:sldZmObj sldId="282" cId="1947008372">
                    <pslz:zmPr id="{5DB3C184-5135-45E0-AE50-D265A59461B2}" returnToParent="0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3200400" cy="2400300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4" name="Slide Zoom 3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2D6E6D44-37B7-608B-016F-4DD5AF9C9E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3975100" y="-1238250"/>
                <a:ext cx="3200400" cy="2400300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70083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Προσαρμοσμένος 5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669900"/>
      </a:accent1>
      <a:accent2>
        <a:srgbClr val="009900"/>
      </a:accent2>
      <a:accent3>
        <a:srgbClr val="669900"/>
      </a:accent3>
      <a:accent4>
        <a:srgbClr val="33CC33"/>
      </a:accent4>
      <a:accent5>
        <a:srgbClr val="33CC3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1534</TotalTime>
  <Words>1385</Words>
  <Application>Microsoft Office PowerPoint</Application>
  <PresentationFormat>A3 Paper (297x420 mm)</PresentationFormat>
  <Paragraphs>127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Wingdings 3</vt:lpstr>
      <vt:lpstr>Facet</vt:lpstr>
      <vt:lpstr>PowerPoint Presentation</vt:lpstr>
      <vt:lpstr>ΙΟΝ 40</vt:lpstr>
      <vt:lpstr>Εισαγωγή</vt:lpstr>
      <vt:lpstr>Έξτρα παρθένο ελαιόλαδο (EVOO)</vt:lpstr>
      <vt:lpstr>PowerPoint Presentation</vt:lpstr>
      <vt:lpstr>Βιολογικές δράσεις πολυφαινολών</vt:lpstr>
      <vt:lpstr>Παράγοντες που επηρεάζουν τη συγκέντρωση των φαινολικών ουσιών στο ελαιόλαδο</vt:lpstr>
      <vt:lpstr>Προσδιορισμός φαινολικών ουσιών </vt:lpstr>
      <vt:lpstr>Σκοπός του Έργου</vt:lpstr>
      <vt:lpstr>PowerPoint Presentation</vt:lpstr>
      <vt:lpstr>Διαχωρισμός δειγμάτων για γενετική ανάλυση</vt:lpstr>
      <vt:lpstr>Παραλαβή ελαιολάδου</vt:lpstr>
      <vt:lpstr>Παραλαβή ελαιολάδου</vt:lpstr>
      <vt:lpstr>Αποθήκευση ελαιολάδου</vt:lpstr>
      <vt:lpstr>Επίδραση περιβαλλοντικών παραγόντων</vt:lpstr>
      <vt:lpstr>Ποικιλία ελαιοδένδρων</vt:lpstr>
      <vt:lpstr>Βαθμός ωριμότητας του ελαιοκάρπου</vt:lpstr>
      <vt:lpstr>Επίδραση υψομέτρου</vt:lpstr>
      <vt:lpstr>Σύγκριση μεταξύ των νησιών</vt:lpstr>
      <vt:lpstr>PowerPoint Presentation</vt:lpstr>
      <vt:lpstr>PowerPoint Presentation</vt:lpstr>
      <vt:lpstr>PowerPoint Presentation</vt:lpstr>
      <vt:lpstr>PowerPoint Presentation</vt:lpstr>
      <vt:lpstr>Πτητικά συστατικά</vt:lpstr>
      <vt:lpstr>Διαφοροποίηση της γεωγραφικής προέλευσης ελαιολάδου της ποικιλίας Ντόπια από 4 Ιόνια Νησιά με βάση τις πτητικές ενώσεις</vt:lpstr>
      <vt:lpstr>Διαφοροποίηση της γεωγραφικής προέλευσης ελαιολάδου της ποικιλίας  Ντόπια από 4 Ιόνια Νησιά  με βάση τις πτητικές ενώσεις</vt:lpstr>
      <vt:lpstr>Δημοσιότητα και Διάχυση αποτελεσμάτων έργου</vt:lpstr>
      <vt:lpstr>1η Ανακοίνωση σε Συνέδριο:</vt:lpstr>
      <vt:lpstr>2η Ανακοίνωση σε Συνέδριο:</vt:lpstr>
      <vt:lpstr>Άρθρα σε επιστημονικά περιοδικά</vt:lpstr>
      <vt:lpstr>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Makis Stamatelatos</dc:creator>
  <cp:lastModifiedBy>eriotoup@o365.uoa.gr</cp:lastModifiedBy>
  <cp:revision>163</cp:revision>
  <dcterms:created xsi:type="dcterms:W3CDTF">2019-02-07T14:06:46Z</dcterms:created>
  <dcterms:modified xsi:type="dcterms:W3CDTF">2024-11-12T10:27:47Z</dcterms:modified>
</cp:coreProperties>
</file>